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9" r:id="rId3"/>
    <p:sldId id="257" r:id="rId4"/>
    <p:sldId id="258" r:id="rId5"/>
    <p:sldId id="261" r:id="rId6"/>
    <p:sldId id="262" r:id="rId7"/>
    <p:sldId id="263" r:id="rId8"/>
    <p:sldId id="265" r:id="rId9"/>
    <p:sldId id="267" r:id="rId10"/>
    <p:sldId id="268" r:id="rId11"/>
    <p:sldId id="269" r:id="rId12"/>
    <p:sldId id="270" r:id="rId13"/>
    <p:sldId id="264" r:id="rId14"/>
    <p:sldId id="266" r:id="rId1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57357-6D9C-4296-9480-0F0C13421EF4}" type="datetimeFigureOut">
              <a:rPr lang="it-IT" smtClean="0"/>
              <a:pPr/>
              <a:t>20/04/2012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FBD08C-92CC-4BCF-B9C9-B5EECEBB164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8AB2B-CF30-4526-951B-A9BA035456E4}" type="datetime1">
              <a:rPr lang="it-IT" smtClean="0"/>
              <a:pPr/>
              <a:t>20/04/2012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17A14-AD81-4B3D-9736-B6A418A9128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5A268-2C05-4FCE-A6C8-555856D61335}" type="datetime1">
              <a:rPr lang="it-IT" smtClean="0"/>
              <a:pPr/>
              <a:t>20/04/2012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17A14-AD81-4B3D-9736-B6A418A9128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7F34A-694B-4004-9CC8-A7875906436A}" type="datetime1">
              <a:rPr lang="it-IT" smtClean="0"/>
              <a:pPr/>
              <a:t>20/04/2012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17A14-AD81-4B3D-9736-B6A418A9128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E3AF-0080-406F-B293-515D6B5AD6A0}" type="datetime1">
              <a:rPr lang="it-IT" smtClean="0"/>
              <a:pPr/>
              <a:t>20/04/2012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17A14-AD81-4B3D-9736-B6A418A9128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B4EBE-0E93-46AC-96FE-0F1B4FB79309}" type="datetime1">
              <a:rPr lang="it-IT" smtClean="0"/>
              <a:pPr/>
              <a:t>20/04/2012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17A14-AD81-4B3D-9736-B6A418A9128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7A2D4-302E-484B-B23F-05584AA3307C}" type="datetime1">
              <a:rPr lang="it-IT" smtClean="0"/>
              <a:pPr/>
              <a:t>20/04/2012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17A14-AD81-4B3D-9736-B6A418A9128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8EE7-C597-4EA6-9E2F-BE410790615E}" type="datetime1">
              <a:rPr lang="it-IT" smtClean="0"/>
              <a:pPr/>
              <a:t>20/04/2012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17A14-AD81-4B3D-9736-B6A418A9128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58394-1CE6-4BC3-8F0C-ABE635274394}" type="datetime1">
              <a:rPr lang="it-IT" smtClean="0"/>
              <a:pPr/>
              <a:t>20/04/2012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17A14-AD81-4B3D-9736-B6A418A9128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92335-C390-4AF8-8DE3-D992184E1D2D}" type="datetime1">
              <a:rPr lang="it-IT" smtClean="0"/>
              <a:pPr/>
              <a:t>20/04/2012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17A14-AD81-4B3D-9736-B6A418A9128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9F1B-17CA-4E25-B9CB-A46D94993485}" type="datetime1">
              <a:rPr lang="it-IT" smtClean="0"/>
              <a:pPr/>
              <a:t>20/04/2012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17A14-AD81-4B3D-9736-B6A418A9128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CD26F-014D-4E6C-9C2F-6F337F890FF4}" type="datetime1">
              <a:rPr lang="it-IT" smtClean="0"/>
              <a:pPr/>
              <a:t>20/04/2012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17A14-AD81-4B3D-9736-B6A418A9128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C39F2-F83F-48F8-A974-2D0E5DDB456E}" type="datetime1">
              <a:rPr lang="it-IT" smtClean="0"/>
              <a:pPr/>
              <a:t>20/04/2012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17A14-AD81-4B3D-9736-B6A418A91288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slide" Target="slide4.xml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36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13.xml"/><Relationship Id="rId7" Type="http://schemas.openxmlformats.org/officeDocument/2006/relationships/slide" Target="slide9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8.xml"/><Relationship Id="rId5" Type="http://schemas.openxmlformats.org/officeDocument/2006/relationships/slide" Target="slide6.xml"/><Relationship Id="rId10" Type="http://schemas.openxmlformats.org/officeDocument/2006/relationships/slide" Target="slide12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30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Immagine 49" descr="piazza_vittoria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24328" y="4437113"/>
            <a:ext cx="1619672" cy="2420888"/>
          </a:xfrm>
          <a:prstGeom prst="rect">
            <a:avLst/>
          </a:prstGeom>
        </p:spPr>
      </p:pic>
      <p:pic>
        <p:nvPicPr>
          <p:cNvPr id="49" name="Immagine 48" descr="treviso%20duom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3" y="0"/>
            <a:ext cx="2359721" cy="1772816"/>
          </a:xfrm>
          <a:prstGeom prst="rect">
            <a:avLst/>
          </a:prstGeom>
        </p:spPr>
      </p:pic>
      <p:pic>
        <p:nvPicPr>
          <p:cNvPr id="48" name="Immagine 47" descr="Treviso_1542-06-48-06-47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58647" y="1772816"/>
            <a:ext cx="2185353" cy="1738312"/>
          </a:xfrm>
          <a:prstGeom prst="rect">
            <a:avLst/>
          </a:prstGeom>
        </p:spPr>
      </p:pic>
      <p:pic>
        <p:nvPicPr>
          <p:cNvPr id="47" name="Immagine 46" descr="tv_11_03_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437112"/>
            <a:ext cx="1957739" cy="2420888"/>
          </a:xfrm>
          <a:prstGeom prst="rect">
            <a:avLst/>
          </a:prstGeom>
        </p:spPr>
      </p:pic>
      <p:pic>
        <p:nvPicPr>
          <p:cNvPr id="46" name="Immagine 45" descr="Mura-1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11960" y="1772816"/>
            <a:ext cx="789947" cy="1024508"/>
          </a:xfrm>
          <a:prstGeom prst="rect">
            <a:avLst/>
          </a:prstGeom>
        </p:spPr>
      </p:pic>
      <p:pic>
        <p:nvPicPr>
          <p:cNvPr id="45" name="Immagine 44" descr="P814085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11960" y="3501008"/>
            <a:ext cx="726672" cy="968896"/>
          </a:xfrm>
          <a:prstGeom prst="rect">
            <a:avLst/>
          </a:prstGeom>
        </p:spPr>
      </p:pic>
      <p:pic>
        <p:nvPicPr>
          <p:cNvPr id="44" name="Immagine 43" descr="immagini torri mur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139952" y="4437112"/>
            <a:ext cx="792088" cy="2420888"/>
          </a:xfrm>
          <a:prstGeom prst="rect">
            <a:avLst/>
          </a:prstGeom>
        </p:spPr>
      </p:pic>
      <p:pic>
        <p:nvPicPr>
          <p:cNvPr id="43" name="Immagine 42" descr="Treviso%20Loggia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452320" y="0"/>
            <a:ext cx="1691680" cy="1761988"/>
          </a:xfrm>
          <a:prstGeom prst="rect">
            <a:avLst/>
          </a:prstGeom>
        </p:spPr>
      </p:pic>
      <p:pic>
        <p:nvPicPr>
          <p:cNvPr id="42" name="Immagine 41" descr="treviso_how_to_get_to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1775318"/>
            <a:ext cx="1979712" cy="1017442"/>
          </a:xfrm>
          <a:prstGeom prst="rect">
            <a:avLst/>
          </a:prstGeom>
        </p:spPr>
      </p:pic>
      <p:pic>
        <p:nvPicPr>
          <p:cNvPr id="41" name="Immagine 40" descr="vendita_palazzostabile_a_treviso_94710691750862441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506553" y="3501008"/>
            <a:ext cx="1637447" cy="936501"/>
          </a:xfrm>
          <a:prstGeom prst="rect">
            <a:avLst/>
          </a:prstGeom>
        </p:spPr>
      </p:pic>
      <p:pic>
        <p:nvPicPr>
          <p:cNvPr id="40" name="Immagine 39" descr="1288269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932041" y="4437112"/>
            <a:ext cx="2592288" cy="2420888"/>
          </a:xfrm>
          <a:prstGeom prst="rect">
            <a:avLst/>
          </a:prstGeom>
        </p:spPr>
      </p:pic>
      <p:pic>
        <p:nvPicPr>
          <p:cNvPr id="38" name="Immagine 37" descr="Treviso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2780928"/>
            <a:ext cx="1979711" cy="1656184"/>
          </a:xfrm>
          <a:prstGeom prst="rect">
            <a:avLst/>
          </a:prstGeom>
        </p:spPr>
      </p:pic>
      <p:pic>
        <p:nvPicPr>
          <p:cNvPr id="37" name="Immagine 36" descr="M%204495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1979712" cy="1772816"/>
          </a:xfrm>
          <a:prstGeom prst="rect">
            <a:avLst/>
          </a:prstGeom>
        </p:spPr>
      </p:pic>
      <p:pic>
        <p:nvPicPr>
          <p:cNvPr id="36" name="Immagine 35" descr="stazione_ferroviaria_7aprile1944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932041" y="1772816"/>
            <a:ext cx="2550456" cy="1719833"/>
          </a:xfrm>
          <a:prstGeom prst="rect">
            <a:avLst/>
          </a:prstGeom>
        </p:spPr>
      </p:pic>
      <p:pic>
        <p:nvPicPr>
          <p:cNvPr id="35" name="Immagine 34" descr="TrevisoPalazzo300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979712" y="4437113"/>
            <a:ext cx="2212655" cy="2420888"/>
          </a:xfrm>
          <a:prstGeom prst="rect">
            <a:avLst/>
          </a:prstGeom>
        </p:spPr>
      </p:pic>
      <p:pic>
        <p:nvPicPr>
          <p:cNvPr id="34" name="Immagine 33" descr="treviso-ponte_santa_margherita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211960" y="0"/>
            <a:ext cx="3240360" cy="1782198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932040" y="3573016"/>
            <a:ext cx="2448272" cy="936104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l"/>
            <a:r>
              <a:rPr lang="it-IT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V Boli" pitchFamily="2" charset="0"/>
                <a:cs typeface="MV Boli" pitchFamily="2" charset="0"/>
              </a:rPr>
              <a:t>TREVISO</a:t>
            </a:r>
            <a:endParaRPr lang="it-IT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V Boli" pitchFamily="2" charset="0"/>
              <a:cs typeface="MV Boli" pitchFamily="2" charset="0"/>
            </a:endParaRPr>
          </a:p>
        </p:txBody>
      </p:sp>
      <p:pic>
        <p:nvPicPr>
          <p:cNvPr id="33" name="Immagine 32" descr="1270635751808_100976yg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979712" y="2780928"/>
            <a:ext cx="2232248" cy="1670125"/>
          </a:xfrm>
          <a:prstGeom prst="rect">
            <a:avLst/>
          </a:prstGeom>
        </p:spPr>
      </p:pic>
      <p:cxnSp>
        <p:nvCxnSpPr>
          <p:cNvPr id="10" name="Connettore 1 9"/>
          <p:cNvCxnSpPr/>
          <p:nvPr/>
        </p:nvCxnSpPr>
        <p:spPr>
          <a:xfrm flipH="1">
            <a:off x="0" y="1772816"/>
            <a:ext cx="914400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 flipH="1">
            <a:off x="0" y="2780928"/>
            <a:ext cx="493204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7452320" y="0"/>
            <a:ext cx="72008" cy="685800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 flipH="1">
            <a:off x="4211960" y="3501008"/>
            <a:ext cx="493204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>
            <a:off x="4932040" y="1772816"/>
            <a:ext cx="0" cy="5085184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 flipH="1">
            <a:off x="0" y="4437112"/>
            <a:ext cx="914400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" name="Connettore 1 3"/>
          <p:cNvCxnSpPr/>
          <p:nvPr/>
        </p:nvCxnSpPr>
        <p:spPr>
          <a:xfrm>
            <a:off x="1979712" y="0"/>
            <a:ext cx="0" cy="685800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4211960" y="0"/>
            <a:ext cx="0" cy="685800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2" name="CasellaDiTesto 51"/>
          <p:cNvSpPr txBox="1"/>
          <p:nvPr/>
        </p:nvSpPr>
        <p:spPr>
          <a:xfrm>
            <a:off x="2051720" y="1988840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it-IT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V Boli" pitchFamily="2" charset="0"/>
                <a:cs typeface="MV Boli" pitchFamily="2" charset="0"/>
              </a:rPr>
              <a:t>STORIA</a:t>
            </a:r>
            <a:endParaRPr lang="it-IT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3" name="CasellaDiTesto 52"/>
          <p:cNvSpPr txBox="1"/>
          <p:nvPr/>
        </p:nvSpPr>
        <p:spPr>
          <a:xfrm>
            <a:off x="4211960" y="2852936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it-IT" sz="40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V Boli" pitchFamily="2" charset="0"/>
                <a:cs typeface="MV Boli" pitchFamily="2" charset="0"/>
              </a:rPr>
              <a:t>DI</a:t>
            </a:r>
            <a:endParaRPr lang="it-IT" sz="40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V Boli" pitchFamily="2" charset="0"/>
              <a:cs typeface="MV Boli" pitchFamily="2" charset="0"/>
            </a:endParaRPr>
          </a:p>
        </p:txBody>
      </p:sp>
      <p:sp>
        <p:nvSpPr>
          <p:cNvPr id="30" name="Segnaposto piè di pagina 29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it-IT" dirty="0" smtClean="0">
                <a:solidFill>
                  <a:schemeClr val="tx1"/>
                </a:solidFill>
              </a:rPr>
              <a:t>SILVIA ZOTTIN, GIULIA GIRARDI, IRENE PONTONI, STEFANIA GIUST.</a:t>
            </a:r>
            <a:endParaRPr lang="it-IT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79712" y="260648"/>
            <a:ext cx="4618856" cy="1143000"/>
          </a:xfrm>
        </p:spPr>
        <p:txBody>
          <a:bodyPr>
            <a:normAutofit/>
          </a:bodyPr>
          <a:lstStyle/>
          <a:p>
            <a:r>
              <a:rPr lang="it-IT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" pitchFamily="34" charset="0"/>
              </a:rPr>
              <a:t>XIII secolo</a:t>
            </a:r>
            <a:endParaRPr lang="it-IT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erlin Sans FB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55576" y="4725144"/>
            <a:ext cx="8003232" cy="1684784"/>
          </a:xfrm>
          <a:solidFill>
            <a:schemeClr val="bg1">
              <a:alpha val="21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it-IT" dirty="0" smtClean="0">
                <a:latin typeface="Berlin Sans FB" pitchFamily="34" charset="0"/>
              </a:rPr>
              <a:t>Treviso visse la crisi del comune e si affermò il governo signorile; i primi ad impossessarsi della città furono gli </a:t>
            </a:r>
            <a:r>
              <a:rPr lang="it-IT" dirty="0" err="1" smtClean="0">
                <a:latin typeface="Berlin Sans FB" pitchFamily="34" charset="0"/>
              </a:rPr>
              <a:t>Ezzelini</a:t>
            </a:r>
            <a:r>
              <a:rPr lang="it-IT" dirty="0" smtClean="0">
                <a:latin typeface="Berlin Sans FB" pitchFamily="34" charset="0"/>
              </a:rPr>
              <a:t>.</a:t>
            </a:r>
            <a:endParaRPr lang="it-IT" dirty="0">
              <a:latin typeface="Berlin Sans FB" pitchFamily="34" charset="0"/>
            </a:endParaRPr>
          </a:p>
        </p:txBody>
      </p:sp>
      <p:sp>
        <p:nvSpPr>
          <p:cNvPr id="4" name="Avanti o successivo 3">
            <a:hlinkClick r:id="rId3" action="ppaction://hlinksldjump" highlightClick="1"/>
          </p:cNvPr>
          <p:cNvSpPr/>
          <p:nvPr/>
        </p:nvSpPr>
        <p:spPr>
          <a:xfrm>
            <a:off x="8388424" y="6309320"/>
            <a:ext cx="504056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/>
          </a:bodyPr>
          <a:lstStyle/>
          <a:p>
            <a:r>
              <a:rPr lang="it-IT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SeReNiSsImA</a:t>
            </a:r>
            <a:endParaRPr lang="it-IT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930624" y="2420888"/>
            <a:ext cx="6213376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Condensed" pitchFamily="18" charset="0"/>
              </a:rPr>
              <a:t>Nel Trecento la Marca fu coinvolta in guerre e saccheggi: fu occupata dagli Scaligeri nel decennio 1329-1339.</a:t>
            </a:r>
          </a:p>
        </p:txBody>
      </p:sp>
      <p:sp>
        <p:nvSpPr>
          <p:cNvPr id="4" name="Avanti o successivo 3">
            <a:hlinkClick r:id="rId3" action="ppaction://hlinksldjump" highlightClick="1"/>
          </p:cNvPr>
          <p:cNvSpPr/>
          <p:nvPr/>
        </p:nvSpPr>
        <p:spPr>
          <a:xfrm>
            <a:off x="8388424" y="6309320"/>
            <a:ext cx="504056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179512" y="4869160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it-IT" sz="3200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askerville Old Face" pitchFamily="18" charset="0"/>
              </a:rPr>
              <a:t> </a:t>
            </a:r>
            <a:r>
              <a:rPr lang="it-IT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Condensed" pitchFamily="18" charset="0"/>
              </a:rPr>
              <a:t>La lotta per il dominio su Treviso si fermò per breve tempo nel 1339 dove divenne il primo possedimento in terraferma della Serenissima.</a:t>
            </a:r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300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1008112"/>
          </a:xfr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 lnSpcReduction="10000"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>
              <a:buNone/>
            </a:pPr>
            <a:r>
              <a:rPr lang="it-IT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1509</a:t>
            </a:r>
          </a:p>
        </p:txBody>
      </p:sp>
      <p:sp>
        <p:nvSpPr>
          <p:cNvPr id="4" name="Avanti o successivo 3">
            <a:hlinkClick r:id="rId3" action="ppaction://hlinksldjump" highlightClick="1"/>
          </p:cNvPr>
          <p:cNvSpPr/>
          <p:nvPr/>
        </p:nvSpPr>
        <p:spPr>
          <a:xfrm>
            <a:off x="8460432" y="6309320"/>
            <a:ext cx="504056" cy="360040"/>
          </a:xfrm>
          <a:prstGeom prst="actionButtonForwardNex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467544" y="4437112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3600" dirty="0" smtClean="0"/>
              <a:t> </a:t>
            </a:r>
            <a:r>
              <a:rPr lang="it-IT" sz="3600" dirty="0" smtClean="0">
                <a:solidFill>
                  <a:srgbClr val="00B0F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Treviso fu trasformata in fortezza e furono costruite le mura. Treviso ebbe un lungo periodo di pace e di prosperità.</a:t>
            </a:r>
            <a:endParaRPr lang="it-IT" sz="3600" dirty="0">
              <a:solidFill>
                <a:srgbClr val="00B0F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3203848" y="3212976"/>
            <a:ext cx="2808312" cy="32403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it-IT" sz="5400" dirty="0" smtClean="0">
                <a:latin typeface="Bauhaus 93" pitchFamily="82" charset="0"/>
              </a:rPr>
              <a:t>7</a:t>
            </a:r>
          </a:p>
          <a:p>
            <a:pPr algn="ctr">
              <a:buNone/>
            </a:pPr>
            <a:r>
              <a:rPr lang="it-IT" sz="5400" dirty="0" smtClean="0">
                <a:latin typeface="Bauhaus 93" pitchFamily="82" charset="0"/>
              </a:rPr>
              <a:t>APRILE</a:t>
            </a:r>
          </a:p>
          <a:p>
            <a:pPr algn="ctr">
              <a:buNone/>
            </a:pPr>
            <a:r>
              <a:rPr lang="it-IT" sz="5400" dirty="0" smtClean="0">
                <a:latin typeface="Bauhaus 93" pitchFamily="82" charset="0"/>
              </a:rPr>
              <a:t>1944</a:t>
            </a:r>
            <a:endParaRPr lang="it-IT" sz="5400" dirty="0">
              <a:latin typeface="Bauhaus 93" pitchFamily="82" charset="0"/>
            </a:endParaRPr>
          </a:p>
        </p:txBody>
      </p:sp>
      <p:pic>
        <p:nvPicPr>
          <p:cNvPr id="8" name="Immagine 7" descr="1270635751808_100976y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48987">
            <a:off x="232099" y="361753"/>
            <a:ext cx="3371602" cy="2337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magine 8" descr="stazione_ferroviaria_7aprile19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551617">
            <a:off x="172901" y="4244727"/>
            <a:ext cx="3482813" cy="2151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magine 9" descr="tv_11_03_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796160">
            <a:off x="6014052" y="307030"/>
            <a:ext cx="2923803" cy="2136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magine 6" descr="M%20449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284914">
            <a:off x="5816809" y="3851342"/>
            <a:ext cx="3034145" cy="2164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Avanti o successivo 10">
            <a:hlinkClick r:id="rId7" action="ppaction://hlinksldjump" highlightClick="1"/>
          </p:cNvPr>
          <p:cNvSpPr/>
          <p:nvPr/>
        </p:nvSpPr>
        <p:spPr>
          <a:xfrm>
            <a:off x="8244408" y="6309320"/>
            <a:ext cx="504056" cy="360040"/>
          </a:xfrm>
          <a:prstGeom prst="actionButtonForwardNext">
            <a:avLst/>
          </a:prstGeom>
          <a:solidFill>
            <a:schemeClr val="accent6">
              <a:alpha val="47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Segnaposto piè di pagina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graffiti_melb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40932">
            <a:off x="-1413060" y="-246238"/>
            <a:ext cx="12688827" cy="7104433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75856" y="548680"/>
            <a:ext cx="2746648" cy="1156990"/>
          </a:xfrm>
        </p:spPr>
        <p:txBody>
          <a:bodyPr/>
          <a:lstStyle/>
          <a:p>
            <a:r>
              <a:rPr lang="it-IT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auhaus 93" pitchFamily="82" charset="0"/>
              </a:rPr>
              <a:t>FINE</a:t>
            </a:r>
            <a:endParaRPr lang="it-IT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auhaus 93" pitchFamily="82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059832" y="2132856"/>
            <a:ext cx="3250704" cy="2476871"/>
          </a:xfrm>
        </p:spPr>
        <p:txBody>
          <a:bodyPr/>
          <a:lstStyle/>
          <a:p>
            <a:pPr algn="ctr">
              <a:buNone/>
            </a:pPr>
            <a:r>
              <a:rPr lang="it-IT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Z</a:t>
            </a:r>
            <a:r>
              <a:rPr lang="it-IT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o</a:t>
            </a:r>
            <a:r>
              <a:rPr lang="it-IT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t</a:t>
            </a:r>
            <a:r>
              <a:rPr lang="it-IT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t</a:t>
            </a:r>
            <a:r>
              <a:rPr lang="it-IT" dirty="0" err="1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it-IT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n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 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S</a:t>
            </a:r>
            <a:r>
              <a:rPr lang="it-IT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it-IT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l</a:t>
            </a:r>
            <a:r>
              <a:rPr lang="it-IT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v</a:t>
            </a:r>
            <a:r>
              <a:rPr lang="it-IT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it-IT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a</a:t>
            </a:r>
          </a:p>
          <a:p>
            <a:pPr algn="ctr">
              <a:buNone/>
            </a:pPr>
            <a:r>
              <a:rPr lang="it-IT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G</a:t>
            </a:r>
            <a:r>
              <a:rPr lang="it-IT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it-IT" dirty="0" err="1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r</a:t>
            </a:r>
            <a:r>
              <a:rPr lang="it-IT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a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r</a:t>
            </a:r>
            <a:r>
              <a:rPr lang="it-IT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d</a:t>
            </a:r>
            <a:r>
              <a:rPr lang="it-IT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 </a:t>
            </a:r>
            <a:r>
              <a:rPr lang="it-IT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G</a:t>
            </a:r>
            <a:r>
              <a:rPr lang="it-IT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it-IT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u</a:t>
            </a:r>
            <a:r>
              <a:rPr lang="it-IT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l</a:t>
            </a:r>
            <a:r>
              <a:rPr lang="it-IT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it-IT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a</a:t>
            </a:r>
          </a:p>
          <a:p>
            <a:pPr algn="ctr">
              <a:buNone/>
            </a:pPr>
            <a:r>
              <a:rPr lang="it-IT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o</a:t>
            </a:r>
            <a:r>
              <a:rPr lang="it-IT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n</a:t>
            </a:r>
            <a:r>
              <a:rPr lang="it-IT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t</a:t>
            </a:r>
            <a:r>
              <a:rPr lang="it-IT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o</a:t>
            </a:r>
            <a:r>
              <a:rPr lang="it-IT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n</a:t>
            </a:r>
            <a:r>
              <a:rPr lang="it-IT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i </a:t>
            </a:r>
            <a:r>
              <a:rPr lang="it-IT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it-IT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r</a:t>
            </a:r>
            <a:r>
              <a:rPr lang="it-IT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e</a:t>
            </a:r>
            <a:r>
              <a:rPr lang="it-IT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n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e</a:t>
            </a:r>
          </a:p>
          <a:p>
            <a:pPr algn="ctr">
              <a:buNone/>
            </a:pPr>
            <a:r>
              <a:rPr lang="it-IT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G</a:t>
            </a:r>
            <a:r>
              <a:rPr lang="it-IT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it-IT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u</a:t>
            </a:r>
            <a:r>
              <a:rPr lang="it-IT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s</a:t>
            </a:r>
            <a:r>
              <a:rPr lang="it-IT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t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 </a:t>
            </a:r>
            <a:r>
              <a:rPr lang="it-IT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S</a:t>
            </a:r>
            <a:r>
              <a:rPr lang="it-IT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t</a:t>
            </a:r>
            <a:r>
              <a:rPr lang="it-IT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e</a:t>
            </a:r>
            <a:r>
              <a:rPr lang="it-IT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f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a</a:t>
            </a:r>
            <a:r>
              <a:rPr lang="it-IT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n</a:t>
            </a:r>
            <a:r>
              <a:rPr lang="it-IT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it-IT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a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Immagine 85" descr="bull_toro_003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4941168"/>
            <a:ext cx="1440160" cy="144016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187624" y="1988840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it-IT" sz="3200" dirty="0" smtClean="0"/>
              <a:t>Tarvisium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115616" y="335699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it-IT" sz="3200" dirty="0" smtClean="0"/>
              <a:t>“3 colline”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0" y="4581128"/>
            <a:ext cx="14036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smtClean="0"/>
              <a:t>Piazza Duomo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475656" y="5013176"/>
            <a:ext cx="15121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smtClean="0"/>
              <a:t>Piazza</a:t>
            </a:r>
          </a:p>
          <a:p>
            <a:pPr algn="ctr"/>
            <a:r>
              <a:rPr lang="it-IT" sz="2800" dirty="0" smtClean="0"/>
              <a:t>Dei</a:t>
            </a:r>
          </a:p>
          <a:p>
            <a:pPr algn="ctr"/>
            <a:r>
              <a:rPr lang="it-IT" sz="2800" dirty="0" smtClean="0"/>
              <a:t>Signori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699792" y="4581128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/>
              <a:t>Sant’Andrea</a:t>
            </a:r>
          </a:p>
        </p:txBody>
      </p:sp>
      <p:sp>
        <p:nvSpPr>
          <p:cNvPr id="9" name="Segnaposto contenuto 8"/>
          <p:cNvSpPr>
            <a:spLocks noGrp="1"/>
          </p:cNvSpPr>
          <p:nvPr>
            <p:ph idx="1"/>
          </p:nvPr>
        </p:nvSpPr>
        <p:spPr>
          <a:xfrm>
            <a:off x="6084168" y="1916833"/>
            <a:ext cx="1810544" cy="64807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dirty="0" err="1" smtClean="0"/>
              <a:t>Tarvisiu</a:t>
            </a:r>
            <a:endParaRPr lang="it-IT" dirty="0" smtClean="0"/>
          </a:p>
        </p:txBody>
      </p:sp>
      <p:sp>
        <p:nvSpPr>
          <p:cNvPr id="10" name="CasellaDiTesto 9"/>
          <p:cNvSpPr txBox="1"/>
          <p:nvPr/>
        </p:nvSpPr>
        <p:spPr>
          <a:xfrm>
            <a:off x="6156176" y="3356992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it-IT" sz="3200" dirty="0" err="1" smtClean="0"/>
              <a:t>tarvos</a:t>
            </a:r>
            <a:endParaRPr lang="it-IT" sz="3200" dirty="0" smtClean="0"/>
          </a:p>
        </p:txBody>
      </p:sp>
      <p:sp>
        <p:nvSpPr>
          <p:cNvPr id="11" name="CasellaDiTesto 10"/>
          <p:cNvSpPr txBox="1"/>
          <p:nvPr/>
        </p:nvSpPr>
        <p:spPr>
          <a:xfrm>
            <a:off x="6156176" y="472514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it-IT" sz="3200" dirty="0" smtClean="0"/>
              <a:t>toro</a:t>
            </a:r>
          </a:p>
        </p:txBody>
      </p:sp>
      <p:cxnSp>
        <p:nvCxnSpPr>
          <p:cNvPr id="13" name="Connettore 2 12"/>
          <p:cNvCxnSpPr>
            <a:stCxn id="2" idx="1"/>
            <a:endCxn id="4" idx="0"/>
          </p:cNvCxnSpPr>
          <p:nvPr/>
        </p:nvCxnSpPr>
        <p:spPr>
          <a:xfrm flipH="1">
            <a:off x="2231740" y="832148"/>
            <a:ext cx="756084" cy="1156692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/>
          <p:cNvCxnSpPr>
            <a:stCxn id="2" idx="3"/>
            <a:endCxn id="9" idx="0"/>
          </p:cNvCxnSpPr>
          <p:nvPr/>
        </p:nvCxnSpPr>
        <p:spPr>
          <a:xfrm>
            <a:off x="6166520" y="832148"/>
            <a:ext cx="822920" cy="1084685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/>
          <p:cNvCxnSpPr>
            <a:stCxn id="4" idx="2"/>
            <a:endCxn id="5" idx="0"/>
          </p:cNvCxnSpPr>
          <p:nvPr/>
        </p:nvCxnSpPr>
        <p:spPr>
          <a:xfrm flipH="1">
            <a:off x="2195736" y="2573615"/>
            <a:ext cx="36004" cy="783377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2 23"/>
          <p:cNvCxnSpPr>
            <a:stCxn id="9" idx="2"/>
            <a:endCxn id="10" idx="0"/>
          </p:cNvCxnSpPr>
          <p:nvPr/>
        </p:nvCxnSpPr>
        <p:spPr>
          <a:xfrm flipH="1">
            <a:off x="6984268" y="2564904"/>
            <a:ext cx="5172" cy="792088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6"/>
          <p:cNvCxnSpPr>
            <a:stCxn id="5" idx="2"/>
            <a:endCxn id="6" idx="0"/>
          </p:cNvCxnSpPr>
          <p:nvPr/>
        </p:nvCxnSpPr>
        <p:spPr>
          <a:xfrm flipH="1">
            <a:off x="701824" y="3941767"/>
            <a:ext cx="1493912" cy="639361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>
            <a:stCxn id="5" idx="2"/>
            <a:endCxn id="7" idx="0"/>
          </p:cNvCxnSpPr>
          <p:nvPr/>
        </p:nvCxnSpPr>
        <p:spPr>
          <a:xfrm>
            <a:off x="2195736" y="3941767"/>
            <a:ext cx="36004" cy="1071409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2 30"/>
          <p:cNvCxnSpPr>
            <a:stCxn id="5" idx="2"/>
            <a:endCxn id="8" idx="0"/>
          </p:cNvCxnSpPr>
          <p:nvPr/>
        </p:nvCxnSpPr>
        <p:spPr>
          <a:xfrm>
            <a:off x="2195736" y="3941767"/>
            <a:ext cx="1656184" cy="639361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2 43"/>
          <p:cNvCxnSpPr>
            <a:stCxn id="10" idx="2"/>
            <a:endCxn id="11" idx="0"/>
          </p:cNvCxnSpPr>
          <p:nvPr/>
        </p:nvCxnSpPr>
        <p:spPr>
          <a:xfrm>
            <a:off x="6984268" y="3941767"/>
            <a:ext cx="36004" cy="783377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987824" y="260648"/>
            <a:ext cx="3178696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it-IT" b="1" dirty="0" smtClean="0">
                <a:ln/>
                <a:solidFill>
                  <a:schemeClr val="accent3"/>
                </a:solidFill>
                <a:latin typeface="Cooper Black" pitchFamily="18" charset="0"/>
              </a:rPr>
              <a:t>Toponimo</a:t>
            </a:r>
            <a:endParaRPr lang="it-IT" b="1" dirty="0">
              <a:ln/>
              <a:solidFill>
                <a:schemeClr val="accent3"/>
              </a:solidFill>
              <a:latin typeface="Cooper Black" pitchFamily="18" charset="0"/>
            </a:endParaRPr>
          </a:p>
        </p:txBody>
      </p:sp>
      <p:pic>
        <p:nvPicPr>
          <p:cNvPr id="85" name="Immagine 84" descr="Immag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2852936"/>
            <a:ext cx="2037232" cy="1251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Segnaposto piè di pagina 20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it-IT" dirty="0" smtClean="0"/>
              <a:t>SILVIA ZOTTIN, GIULIA GIRARDI, IRENE PONTONI, STEFANIA GIUST.</a:t>
            </a:r>
            <a:endParaRPr lang="it-IT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build="p"/>
      <p:bldP spid="10" grpId="0"/>
      <p:bldP spid="11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5194920" cy="1084982"/>
          </a:xfrm>
        </p:spPr>
        <p:txBody>
          <a:bodyPr>
            <a:normAutofit fontScale="90000"/>
          </a:bodyPr>
          <a:lstStyle/>
          <a:p>
            <a:r>
              <a:rPr lang="it-IT" dirty="0" smtClean="0">
                <a:latin typeface="Bauhaus 93" pitchFamily="82" charset="0"/>
              </a:rPr>
              <a:t>Evoluzione di Treviso</a:t>
            </a:r>
            <a:endParaRPr lang="it-IT" dirty="0">
              <a:latin typeface="Bauhaus 93" pitchFamily="82" charset="0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/>
          <a:p>
            <a:r>
              <a:rPr lang="it-IT" dirty="0" smtClean="0">
                <a:solidFill>
                  <a:schemeClr val="tx1"/>
                </a:solidFill>
              </a:rPr>
              <a:t>SILVIA ZOTTIN, GIULIA GIRARDI, IRENE PONTONI, STEFANIA GIUST.</a:t>
            </a:r>
            <a:endParaRPr lang="it-IT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3970784" cy="1156990"/>
          </a:xfrm>
        </p:spPr>
        <p:txBody>
          <a:bodyPr>
            <a:normAutofit/>
          </a:bodyPr>
          <a:lstStyle/>
          <a:p>
            <a:r>
              <a:rPr lang="it-IT" sz="5400" dirty="0" smtClean="0"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Rage Italic" pitchFamily="66" charset="0"/>
              </a:rPr>
              <a:t>Cronologia</a:t>
            </a:r>
            <a:endParaRPr lang="it-IT" sz="5400" dirty="0"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Rage Italic" pitchFamily="66" charset="0"/>
            </a:endParaRPr>
          </a:p>
        </p:txBody>
      </p:sp>
      <p:sp>
        <p:nvSpPr>
          <p:cNvPr id="4" name="Freccia a destra 3"/>
          <p:cNvSpPr/>
          <p:nvPr/>
        </p:nvSpPr>
        <p:spPr>
          <a:xfrm>
            <a:off x="0" y="2996952"/>
            <a:ext cx="9036496" cy="1656184"/>
          </a:xfrm>
          <a:prstGeom prst="rightArrow">
            <a:avLst/>
          </a:prstGeom>
          <a:solidFill>
            <a:srgbClr val="00B0F0">
              <a:alpha val="64000"/>
            </a:srgbClr>
          </a:solidFill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6" name="Connettore 1 5"/>
          <p:cNvCxnSpPr/>
          <p:nvPr/>
        </p:nvCxnSpPr>
        <p:spPr>
          <a:xfrm>
            <a:off x="8172400" y="3140968"/>
            <a:ext cx="0" cy="122413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" name="CasellaDiTesto 6">
            <a:hlinkClick r:id="rId3" action="ppaction://hlinksldjump"/>
          </p:cNvPr>
          <p:cNvSpPr txBox="1"/>
          <p:nvPr/>
        </p:nvSpPr>
        <p:spPr>
          <a:xfrm>
            <a:off x="7343800" y="1700808"/>
            <a:ext cx="1800200" cy="1231106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1944 d.C.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</a:rPr>
              <a:t>Bombardamenti della 2^Guerra Mondiale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8" name="CasellaDiTesto 7">
            <a:hlinkClick r:id="rId4" action="ppaction://hlinksldjump"/>
          </p:cNvPr>
          <p:cNvSpPr txBox="1"/>
          <p:nvPr/>
        </p:nvSpPr>
        <p:spPr>
          <a:xfrm>
            <a:off x="0" y="4581128"/>
            <a:ext cx="1403648" cy="923330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XVI a.C.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</a:rPr>
              <a:t>Primi insediamenti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9" name="CasellaDiTesto 8">
            <a:hlinkClick r:id="rId5" action="ppaction://hlinksldjump"/>
          </p:cNvPr>
          <p:cNvSpPr txBox="1"/>
          <p:nvPr/>
        </p:nvSpPr>
        <p:spPr>
          <a:xfrm>
            <a:off x="539552" y="2132856"/>
            <a:ext cx="1584176" cy="923330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220 - 476 a.C.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</a:rPr>
              <a:t>Sotto dominio romano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1" name="CasellaDiTesto 10">
            <a:hlinkClick r:id="rId6" action="ppaction://hlinksldjump"/>
          </p:cNvPr>
          <p:cNvSpPr txBox="1"/>
          <p:nvPr/>
        </p:nvSpPr>
        <p:spPr>
          <a:xfrm>
            <a:off x="2267744" y="2132856"/>
            <a:ext cx="1800200" cy="923330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1210 – 1230 d.C.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</a:rPr>
              <a:t>Diventa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</a:rPr>
              <a:t>comune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2" name="CasellaDiTesto 11">
            <a:hlinkClick r:id="rId7" action="ppaction://hlinksldjump"/>
          </p:cNvPr>
          <p:cNvSpPr txBox="1"/>
          <p:nvPr/>
        </p:nvSpPr>
        <p:spPr>
          <a:xfrm>
            <a:off x="4139952" y="2132856"/>
            <a:ext cx="1296144" cy="923330"/>
          </a:xfrm>
          <a:prstGeom prst="rect">
            <a:avLst/>
          </a:prstGeom>
          <a:solidFill>
            <a:srgbClr val="00B0F0">
              <a:alpha val="48000"/>
            </a:srgbClr>
          </a:solidFill>
          <a:ln w="38100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1321 d.C.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</a:rPr>
              <a:t>Prima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</a:rPr>
              <a:t>Università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3" name="CasellaDiTesto 12">
            <a:hlinkClick r:id="rId8" action="ppaction://hlinksldjump"/>
          </p:cNvPr>
          <p:cNvSpPr txBox="1"/>
          <p:nvPr/>
        </p:nvSpPr>
        <p:spPr>
          <a:xfrm>
            <a:off x="4788024" y="4581128"/>
            <a:ext cx="1368152" cy="923330"/>
          </a:xfrm>
          <a:prstGeom prst="rect">
            <a:avLst/>
          </a:prstGeom>
          <a:solidFill>
            <a:srgbClr val="00B0F0">
              <a:alpha val="46000"/>
            </a:srgbClr>
          </a:solidFill>
          <a:ln w="38100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XIII d.C.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</a:rPr>
              <a:t>Crisi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</a:rPr>
              <a:t>comunale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4" name="CasellaDiTesto 13">
            <a:hlinkClick r:id="rId9" action="ppaction://hlinksldjump"/>
          </p:cNvPr>
          <p:cNvSpPr txBox="1"/>
          <p:nvPr/>
        </p:nvSpPr>
        <p:spPr>
          <a:xfrm>
            <a:off x="5580112" y="2132856"/>
            <a:ext cx="1656184" cy="923330"/>
          </a:xfrm>
          <a:prstGeom prst="rect">
            <a:avLst/>
          </a:prstGeom>
          <a:solidFill>
            <a:srgbClr val="00B0F0">
              <a:alpha val="47000"/>
            </a:srgbClr>
          </a:solidFill>
          <a:ln w="38100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1339 d.C.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</a:rPr>
              <a:t>Sotto il dominio di Venezia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5" name="CasellaDiTesto 14">
            <a:hlinkClick r:id="rId10" action="ppaction://hlinksldjump"/>
          </p:cNvPr>
          <p:cNvSpPr txBox="1"/>
          <p:nvPr/>
        </p:nvSpPr>
        <p:spPr>
          <a:xfrm>
            <a:off x="6444208" y="4581128"/>
            <a:ext cx="1656184" cy="646331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1509 d.C.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</a:rPr>
              <a:t>Costruite mura</a:t>
            </a:r>
            <a:endParaRPr lang="it-IT" dirty="0">
              <a:solidFill>
                <a:schemeClr val="bg1"/>
              </a:solidFill>
            </a:endParaRPr>
          </a:p>
        </p:txBody>
      </p:sp>
      <p:cxnSp>
        <p:nvCxnSpPr>
          <p:cNvPr id="17" name="Connettore 1 16"/>
          <p:cNvCxnSpPr/>
          <p:nvPr/>
        </p:nvCxnSpPr>
        <p:spPr>
          <a:xfrm>
            <a:off x="395536" y="3284984"/>
            <a:ext cx="0" cy="122413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>
            <a:off x="1331640" y="3140968"/>
            <a:ext cx="0" cy="122413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>
            <a:off x="2267744" y="3212976"/>
            <a:ext cx="0" cy="122413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1763688" y="4509120"/>
            <a:ext cx="1008112" cy="646331"/>
          </a:xfrm>
          <a:prstGeom prst="rect">
            <a:avLst/>
          </a:prstGeom>
          <a:solidFill>
            <a:srgbClr val="00B0F0">
              <a:alpha val="47000"/>
            </a:srgbClr>
          </a:solidFill>
          <a:ln w="38100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chemeClr val="bg1"/>
                </a:solidFill>
              </a:rPr>
              <a:t>Nascita di Cristo</a:t>
            </a:r>
            <a:endParaRPr lang="it-IT" dirty="0">
              <a:solidFill>
                <a:schemeClr val="bg1"/>
              </a:solidFill>
            </a:endParaRPr>
          </a:p>
        </p:txBody>
      </p:sp>
      <p:cxnSp>
        <p:nvCxnSpPr>
          <p:cNvPr id="20" name="Connettore 1 19"/>
          <p:cNvCxnSpPr/>
          <p:nvPr/>
        </p:nvCxnSpPr>
        <p:spPr>
          <a:xfrm>
            <a:off x="3059832" y="3140968"/>
            <a:ext cx="0" cy="122413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4644008" y="3140968"/>
            <a:ext cx="0" cy="122413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Connettore 1 21"/>
          <p:cNvCxnSpPr/>
          <p:nvPr/>
        </p:nvCxnSpPr>
        <p:spPr>
          <a:xfrm>
            <a:off x="5364088" y="3284984"/>
            <a:ext cx="0" cy="122413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5940152" y="3140968"/>
            <a:ext cx="0" cy="122413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Connettore 1 23"/>
          <p:cNvCxnSpPr/>
          <p:nvPr/>
        </p:nvCxnSpPr>
        <p:spPr>
          <a:xfrm>
            <a:off x="7164288" y="3284984"/>
            <a:ext cx="0" cy="122413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>
            <a:off x="3923928" y="3284984"/>
            <a:ext cx="0" cy="122413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7" name="CasellaDiTesto 26">
            <a:hlinkClick r:id="rId11" action="ppaction://hlinksldjump"/>
          </p:cNvPr>
          <p:cNvSpPr txBox="1"/>
          <p:nvPr/>
        </p:nvSpPr>
        <p:spPr>
          <a:xfrm>
            <a:off x="3347864" y="4581128"/>
            <a:ext cx="1224136" cy="936104"/>
          </a:xfrm>
          <a:prstGeom prst="rect">
            <a:avLst/>
          </a:prstGeom>
          <a:solidFill>
            <a:srgbClr val="00B0F0">
              <a:alpha val="46000"/>
            </a:srgbClr>
          </a:solidFill>
          <a:ln w="38100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1309 d.C.</a:t>
            </a:r>
          </a:p>
          <a:p>
            <a:pPr algn="ctr"/>
            <a:r>
              <a:rPr lang="it-IT" dirty="0" smtClean="0">
                <a:solidFill>
                  <a:schemeClr val="bg1"/>
                </a:solidFill>
              </a:rPr>
              <a:t>Dante Alighieri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26" name="Segnaposto piè di pagina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600"/>
                            </p:stCondLst>
                            <p:childTnLst>
                              <p:par>
                                <p:cTn id="9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600"/>
                            </p:stCondLst>
                            <p:childTnLst>
                              <p:par>
                                <p:cTn id="10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600"/>
                            </p:stCondLst>
                            <p:childTnLst>
                              <p:par>
                                <p:cTn id="1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600"/>
                            </p:stCondLst>
                            <p:childTnLst>
                              <p:par>
                                <p:cTn id="12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600"/>
                            </p:stCondLst>
                            <p:childTnLst>
                              <p:par>
                                <p:cTn id="1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600"/>
                            </p:stCondLst>
                            <p:childTnLst>
                              <p:par>
                                <p:cTn id="14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 animBg="1"/>
      <p:bldP spid="8" grpId="0" animBg="1"/>
      <p:bldP spid="9" grpId="0" animBg="1"/>
      <p:bldP spid="11" grpId="0" build="allAtOnce" animBg="1"/>
      <p:bldP spid="12" grpId="0" animBg="1"/>
      <p:bldP spid="13" grpId="0" animBg="1"/>
      <p:bldP spid="14" grpId="0" animBg="1"/>
      <p:bldP spid="15" grpId="0" animBg="1"/>
      <p:bldP spid="1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17999">
              <a:srgbClr val="FEE7F2"/>
            </a:gs>
            <a:gs pos="33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03848" y="332656"/>
            <a:ext cx="3322712" cy="1143000"/>
          </a:xfrm>
        </p:spPr>
        <p:txBody>
          <a:bodyPr>
            <a:normAutofit/>
          </a:bodyPr>
          <a:lstStyle/>
          <a:p>
            <a:r>
              <a:rPr lang="it-IT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lgerian" pitchFamily="82" charset="0"/>
              </a:rPr>
              <a:t>XVI a.C.</a:t>
            </a:r>
            <a:endParaRPr lang="it-IT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lgerian" pitchFamily="82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988840"/>
            <a:ext cx="3754760" cy="604663"/>
          </a:xfrm>
        </p:spPr>
        <p:txBody>
          <a:bodyPr/>
          <a:lstStyle/>
          <a:p>
            <a:pPr>
              <a:buNone/>
            </a:pPr>
            <a:r>
              <a:rPr lang="it-IT" dirty="0" smtClean="0"/>
              <a:t>Età del bronzo medio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012160" y="4365104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3200" dirty="0" smtClean="0"/>
              <a:t>Paleoveneti</a:t>
            </a:r>
          </a:p>
        </p:txBody>
      </p:sp>
      <p:pic>
        <p:nvPicPr>
          <p:cNvPr id="7" name="Immagine 6" descr="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353862"/>
            <a:ext cx="3168352" cy="2789528"/>
          </a:xfrm>
          <a:prstGeom prst="rect">
            <a:avLst/>
          </a:prstGeom>
        </p:spPr>
      </p:pic>
      <p:sp>
        <p:nvSpPr>
          <p:cNvPr id="8" name="Avanti o successivo 7">
            <a:hlinkClick r:id="rId3" action="ppaction://hlinksldjump" highlightClick="1"/>
          </p:cNvPr>
          <p:cNvSpPr/>
          <p:nvPr/>
        </p:nvSpPr>
        <p:spPr>
          <a:xfrm>
            <a:off x="8388424" y="6309320"/>
            <a:ext cx="504056" cy="36004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 descr="3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4869160"/>
            <a:ext cx="730748" cy="680351"/>
          </a:xfrm>
          <a:prstGeom prst="rect">
            <a:avLst/>
          </a:prstGeom>
        </p:spPr>
      </p:pic>
      <p:sp>
        <p:nvSpPr>
          <p:cNvPr id="11" name="Freccia curva 10"/>
          <p:cNvSpPr/>
          <p:nvPr/>
        </p:nvSpPr>
        <p:spPr>
          <a:xfrm rot="5400000">
            <a:off x="5580112" y="1916832"/>
            <a:ext cx="1584176" cy="201622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print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843808" y="260648"/>
            <a:ext cx="3754760" cy="850106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it-IT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220-476 a.C.</a:t>
            </a:r>
            <a:endParaRPr lang="it-IT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331640" y="1268760"/>
            <a:ext cx="5112568" cy="5328592"/>
          </a:xfrm>
          <a:solidFill>
            <a:schemeClr val="bg1">
              <a:alpha val="61000"/>
            </a:schemeClr>
          </a:solid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it-IT" sz="3800" dirty="0" smtClean="0">
                <a:latin typeface="Freestyle Script" pitchFamily="66" charset="0"/>
              </a:rPr>
              <a:t>Conquista </a:t>
            </a:r>
            <a:r>
              <a:rPr lang="it-IT" sz="3800" dirty="0" smtClean="0">
                <a:latin typeface="Freestyle Script" pitchFamily="66" charset="0"/>
              </a:rPr>
              <a:t>romana della Gallia </a:t>
            </a:r>
            <a:r>
              <a:rPr lang="it-IT" sz="3800" dirty="0" smtClean="0">
                <a:latin typeface="Freestyle Script" pitchFamily="66" charset="0"/>
              </a:rPr>
              <a:t>Cisalpina</a:t>
            </a:r>
            <a:endParaRPr lang="it-IT" dirty="0" smtClean="0"/>
          </a:p>
          <a:p>
            <a:pPr algn="ctr">
              <a:buNone/>
            </a:pPr>
            <a:endParaRPr lang="it-IT" dirty="0" smtClean="0"/>
          </a:p>
          <a:p>
            <a:pPr algn="ctr">
              <a:buNone/>
            </a:pPr>
            <a:endParaRPr lang="it-IT" dirty="0" smtClean="0"/>
          </a:p>
          <a:p>
            <a:pPr algn="ctr">
              <a:buNone/>
            </a:pPr>
            <a:r>
              <a:rPr lang="it-IT" sz="3900" dirty="0" smtClean="0">
                <a:latin typeface="Freestyle Script" pitchFamily="66" charset="0"/>
              </a:rPr>
              <a:t>Municipio romano</a:t>
            </a:r>
          </a:p>
          <a:p>
            <a:pPr algn="ctr">
              <a:buNone/>
            </a:pPr>
            <a:endParaRPr lang="it-IT" dirty="0" smtClean="0"/>
          </a:p>
          <a:p>
            <a:pPr algn="ctr">
              <a:buNone/>
            </a:pPr>
            <a:endParaRPr lang="it-IT" sz="3900" dirty="0" smtClean="0"/>
          </a:p>
          <a:p>
            <a:pPr algn="ctr">
              <a:buNone/>
            </a:pPr>
            <a:r>
              <a:rPr lang="it-IT" sz="3900" dirty="0" smtClean="0">
                <a:latin typeface="Freestyle Script" pitchFamily="66" charset="0"/>
              </a:rPr>
              <a:t>Centro di traffici</a:t>
            </a:r>
          </a:p>
          <a:p>
            <a:pPr algn="ctr">
              <a:buNone/>
            </a:pPr>
            <a:endParaRPr lang="it-IT" dirty="0" smtClean="0"/>
          </a:p>
          <a:p>
            <a:pPr algn="ctr">
              <a:buNone/>
            </a:pPr>
            <a:endParaRPr lang="it-IT" dirty="0" smtClean="0"/>
          </a:p>
          <a:p>
            <a:pPr algn="ctr">
              <a:buNone/>
            </a:pPr>
            <a:r>
              <a:rPr lang="it-IT" sz="3900" dirty="0" smtClean="0">
                <a:latin typeface="Freestyle Script" pitchFamily="66" charset="0"/>
              </a:rPr>
              <a:t>Decadenza dell’impero romano</a:t>
            </a:r>
            <a:endParaRPr lang="it-IT" sz="3900" dirty="0">
              <a:latin typeface="Freestyle Script" pitchFamily="66" charset="0"/>
            </a:endParaRPr>
          </a:p>
        </p:txBody>
      </p:sp>
      <p:sp>
        <p:nvSpPr>
          <p:cNvPr id="4" name="Avanti o successivo 3">
            <a:hlinkClick r:id="rId3" action="ppaction://hlinksldjump" highlightClick="1"/>
          </p:cNvPr>
          <p:cNvSpPr/>
          <p:nvPr/>
        </p:nvSpPr>
        <p:spPr>
          <a:xfrm>
            <a:off x="8388424" y="6237312"/>
            <a:ext cx="504056" cy="360040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in giù 4"/>
          <p:cNvSpPr/>
          <p:nvPr/>
        </p:nvSpPr>
        <p:spPr>
          <a:xfrm>
            <a:off x="3491880" y="1844824"/>
            <a:ext cx="504056" cy="720080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in giù 5"/>
          <p:cNvSpPr/>
          <p:nvPr/>
        </p:nvSpPr>
        <p:spPr>
          <a:xfrm>
            <a:off x="3563888" y="3356992"/>
            <a:ext cx="504056" cy="720080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in giù 6"/>
          <p:cNvSpPr/>
          <p:nvPr/>
        </p:nvSpPr>
        <p:spPr>
          <a:xfrm>
            <a:off x="3563888" y="4869160"/>
            <a:ext cx="504056" cy="720080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6372200" y="1844824"/>
            <a:ext cx="1296144" cy="576064"/>
          </a:xfrm>
          <a:prstGeom prst="ellipse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843808" y="260648"/>
            <a:ext cx="3960440" cy="1728192"/>
          </a:xfrm>
        </p:spPr>
        <p:txBody>
          <a:bodyPr>
            <a:normAutofit/>
          </a:bodyPr>
          <a:lstStyle/>
          <a:p>
            <a:r>
              <a:rPr lang="it-IT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erlin Sans FB" pitchFamily="34" charset="0"/>
              </a:rPr>
              <a:t>Età comunale</a:t>
            </a:r>
            <a:endParaRPr lang="it-IT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erlin Sans FB" pitchFamily="34" charset="0"/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611560" y="2060848"/>
            <a:ext cx="1224136" cy="57606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it-IT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1014</a:t>
            </a:r>
          </a:p>
        </p:txBody>
      </p:sp>
      <p:sp>
        <p:nvSpPr>
          <p:cNvPr id="4" name="Avanti o successivo 3">
            <a:hlinkClick r:id="rId3" action="ppaction://hlinksldjump" highlightClick="1"/>
          </p:cNvPr>
          <p:cNvSpPr/>
          <p:nvPr/>
        </p:nvSpPr>
        <p:spPr>
          <a:xfrm>
            <a:off x="8388424" y="6309320"/>
            <a:ext cx="504056" cy="360040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2699792" y="2060848"/>
            <a:ext cx="644420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t-IT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 costituì in comune indipendente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691680" y="3140968"/>
            <a:ext cx="208823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 ne impossessò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6228184" y="3284984"/>
            <a:ext cx="266429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t-IT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Matilde d’Este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2195736" y="4797152"/>
            <a:ext cx="432048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Successivamente riprese l’ordinamento comunale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611560" y="335699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1108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067944" y="3284984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t-IT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Enrico V</a:t>
            </a:r>
          </a:p>
        </p:txBody>
      </p:sp>
      <p:sp>
        <p:nvSpPr>
          <p:cNvPr id="12" name="Freccia a destra 11"/>
          <p:cNvSpPr/>
          <p:nvPr/>
        </p:nvSpPr>
        <p:spPr>
          <a:xfrm>
            <a:off x="1619672" y="2132856"/>
            <a:ext cx="1008112" cy="432048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reccia a destra 12"/>
          <p:cNvSpPr/>
          <p:nvPr/>
        </p:nvSpPr>
        <p:spPr>
          <a:xfrm>
            <a:off x="1691680" y="3429000"/>
            <a:ext cx="2304256" cy="432048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Freccia a destra 13"/>
          <p:cNvSpPr/>
          <p:nvPr/>
        </p:nvSpPr>
        <p:spPr>
          <a:xfrm>
            <a:off x="5652120" y="3429000"/>
            <a:ext cx="504056" cy="36004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Freccia angolare in su 14"/>
          <p:cNvSpPr/>
          <p:nvPr/>
        </p:nvSpPr>
        <p:spPr>
          <a:xfrm rot="5400000">
            <a:off x="827584" y="4293096"/>
            <a:ext cx="1368152" cy="1080120"/>
          </a:xfrm>
          <a:prstGeom prst="bent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>
          <a:xfrm>
            <a:off x="4932040" y="6492875"/>
            <a:ext cx="2895600" cy="365125"/>
          </a:xfrm>
        </p:spPr>
        <p:txBody>
          <a:bodyPr/>
          <a:lstStyle/>
          <a:p>
            <a:r>
              <a:rPr lang="it-IT" dirty="0" smtClean="0"/>
              <a:t>SILVIA ZOTTIN, GIULIA GIRARDI, IRENE PONTONI, STEFANIA GIUST.</a:t>
            </a:r>
            <a:endParaRPr lang="it-IT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65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150"/>
                            </p:stCondLst>
                            <p:childTnLst>
                              <p:par>
                                <p:cTn id="4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650"/>
                            </p:stCondLst>
                            <p:childTnLst>
                              <p:par>
                                <p:cTn id="5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15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650"/>
                            </p:stCondLst>
                            <p:childTnLst>
                              <p:par>
                                <p:cTn id="6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150"/>
                            </p:stCondLst>
                            <p:childTnLst>
                              <p:par>
                                <p:cTn id="7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4" grpId="0" animBg="1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 descr="imagesCAZES89T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188640"/>
            <a:ext cx="2736304" cy="253666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4464496" cy="1143000"/>
          </a:xfrm>
        </p:spPr>
        <p:txBody>
          <a:bodyPr>
            <a:noAutofit/>
          </a:bodyPr>
          <a:lstStyle/>
          <a:p>
            <a:r>
              <a:rPr lang="it-IT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erlin Sans FB Demi" pitchFamily="34" charset="0"/>
              </a:rPr>
              <a:t>Sviluppo …</a:t>
            </a:r>
            <a:endParaRPr lang="it-IT" sz="6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erlin Sans FB Demi" pitchFamily="34" charset="0"/>
            </a:endParaRPr>
          </a:p>
        </p:txBody>
      </p:sp>
      <p:sp>
        <p:nvSpPr>
          <p:cNvPr id="4" name="Avanti o successivo 3">
            <a:hlinkClick r:id="rId3" action="ppaction://hlinksldjump" highlightClick="1"/>
          </p:cNvPr>
          <p:cNvSpPr/>
          <p:nvPr/>
        </p:nvSpPr>
        <p:spPr>
          <a:xfrm>
            <a:off x="8388424" y="6309320"/>
            <a:ext cx="504056" cy="360040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4499992" y="4725144"/>
            <a:ext cx="2664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/>
              <a:t>Dante Alighieri trascorse parte del suo esilio in questa città.</a:t>
            </a:r>
            <a:endParaRPr lang="it-IT" sz="24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131840" y="1916832"/>
            <a:ext cx="40324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Treviso si sviluppò,</a:t>
            </a:r>
          </a:p>
          <a:p>
            <a:r>
              <a:rPr lang="it-IT" sz="2400" dirty="0" smtClean="0"/>
              <a:t>s’ingrandì e si arricchì</a:t>
            </a:r>
          </a:p>
          <a:p>
            <a:r>
              <a:rPr lang="it-IT" sz="2400" dirty="0" smtClean="0"/>
              <a:t>di magnifiche case affrescate, per le quali fu chiamata</a:t>
            </a:r>
          </a:p>
          <a:p>
            <a:r>
              <a:rPr lang="it-IT" sz="2400" dirty="0" smtClean="0"/>
              <a:t>“</a:t>
            </a:r>
            <a:r>
              <a:rPr lang="it-IT" sz="2400" i="1" u="sng" dirty="0" err="1" smtClean="0"/>
              <a:t>urbs</a:t>
            </a:r>
            <a:r>
              <a:rPr lang="it-IT" sz="2400" i="1" u="sng" dirty="0" smtClean="0"/>
              <a:t> </a:t>
            </a:r>
            <a:r>
              <a:rPr lang="it-IT" sz="2400" i="1" u="sng" dirty="0" err="1" smtClean="0"/>
              <a:t>picta</a:t>
            </a:r>
            <a:r>
              <a:rPr lang="it-IT" sz="2400" i="1" dirty="0" smtClean="0"/>
              <a:t>”</a:t>
            </a:r>
            <a:r>
              <a:rPr lang="it-IT" sz="2400" dirty="0" smtClean="0"/>
              <a:t>, ossia città dipinta.</a:t>
            </a:r>
            <a:endParaRPr lang="it-IT" sz="2400" dirty="0"/>
          </a:p>
        </p:txBody>
      </p:sp>
      <p:pic>
        <p:nvPicPr>
          <p:cNvPr id="8" name="Immagine 7" descr="casa1970_Papiro2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976845">
            <a:off x="140910" y="2646514"/>
            <a:ext cx="2850743" cy="382511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 rot="20898079">
            <a:off x="434629" y="3764052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 smtClean="0">
                <a:latin typeface="Edwardian Script ITC" pitchFamily="66" charset="0"/>
              </a:rPr>
              <a:t>“dove </a:t>
            </a:r>
            <a:r>
              <a:rPr lang="it-IT" sz="3200" dirty="0" err="1" smtClean="0">
                <a:latin typeface="Edwardian Script ITC" pitchFamily="66" charset="0"/>
              </a:rPr>
              <a:t>Sile</a:t>
            </a:r>
            <a:r>
              <a:rPr lang="it-IT" sz="3200" dirty="0" smtClean="0">
                <a:latin typeface="Edwardian Script ITC" pitchFamily="66" charset="0"/>
              </a:rPr>
              <a:t> e</a:t>
            </a:r>
          </a:p>
        </p:txBody>
      </p:sp>
      <p:pic>
        <p:nvPicPr>
          <p:cNvPr id="10" name="Immagine 9" descr="penna_d_autore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584" y="3068960"/>
            <a:ext cx="937297" cy="1200808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 rot="20925370">
            <a:off x="726017" y="4219384"/>
            <a:ext cx="1517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 err="1" smtClean="0">
                <a:latin typeface="Edwardian Script ITC" pitchFamily="66" charset="0"/>
              </a:rPr>
              <a:t>Cagnan</a:t>
            </a:r>
          </a:p>
        </p:txBody>
      </p:sp>
      <p:sp>
        <p:nvSpPr>
          <p:cNvPr id="12" name="CasellaDiTesto 11"/>
          <p:cNvSpPr txBox="1"/>
          <p:nvPr/>
        </p:nvSpPr>
        <p:spPr>
          <a:xfrm rot="20884962">
            <a:off x="516207" y="4789633"/>
            <a:ext cx="2080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 smtClean="0">
                <a:latin typeface="Edwardian Script ITC" pitchFamily="66" charset="0"/>
              </a:rPr>
              <a:t>s’</a:t>
            </a:r>
            <a:r>
              <a:rPr lang="it-IT" sz="3200" dirty="0" err="1" smtClean="0">
                <a:latin typeface="Edwardian Script ITC" pitchFamily="66" charset="0"/>
              </a:rPr>
              <a:t>accompagnan</a:t>
            </a:r>
            <a:r>
              <a:rPr lang="it-IT" sz="3200" dirty="0" smtClean="0">
                <a:latin typeface="Edwardian Script ITC" pitchFamily="66" charset="0"/>
              </a:rPr>
              <a:t>”</a:t>
            </a:r>
          </a:p>
        </p:txBody>
      </p:sp>
      <p:pic>
        <p:nvPicPr>
          <p:cNvPr id="17" name="Immagine 16" descr="Madonna-La-Zingarella-Roberto-Ferruzzi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C5C1A8"/>
              </a:clrFrom>
              <a:clrTo>
                <a:srgbClr val="C5C1A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304" y="1556792"/>
            <a:ext cx="720080" cy="796649"/>
          </a:xfrm>
          <a:prstGeom prst="rect">
            <a:avLst/>
          </a:prstGeom>
        </p:spPr>
      </p:pic>
      <p:pic>
        <p:nvPicPr>
          <p:cNvPr id="15" name="Segnaposto contenuto 3" descr="Pittore.gif"/>
          <p:cNvPicPr>
            <a:picLocks noGrp="1" noChangeAspect="1"/>
          </p:cNvPicPr>
          <p:nvPr>
            <p:ph idx="1"/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240" y="1340768"/>
            <a:ext cx="1872208" cy="1656184"/>
          </a:xfrm>
          <a:prstGeom prst="rect">
            <a:avLst/>
          </a:prstGeom>
        </p:spPr>
      </p:pic>
      <p:sp>
        <p:nvSpPr>
          <p:cNvPr id="14" name="Segnaposto piè di pagina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500"/>
                            </p:stCondLst>
                            <p:childTnLst>
                              <p:par>
                                <p:cTn id="5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C 0.00017 -0.00463 0.00017 -0.00879 0.00104 -0.01296 C 0.0026 -0.02083 0.02378 -0.01898 0.02656 -0.01921 C 0.03698 -0.02361 0.01666 -0.01551 0.04218 -0.02199 C 0.04652 -0.02291 0.05277 -0.02592 0.05764 -0.02824 C 0.06146 -0.03217 0.06371 -0.0324 0.06857 -0.03449 C 0.07795 -0.03171 0.07274 -0.03055 0.07656 -0.02546 C 0.0776 -0.02384 0.07951 -0.02291 0.0809 -0.02199 C 0.08142 -0.02014 0.08194 -0.01504 0.08541 -0.01666 C 0.08628 -0.01759 0.08576 -0.01921 0.08646 -0.0206 C 0.09271 -0.0324 0.09496 -0.02916 0.10868 -0.03055 C 0.11545 -0.02685 0.11892 -0.02639 0.12656 -0.02916 C 0.12795 -0.03402 0.12673 -0.03217 0.13003 -0.03495 " pathEditMode="relative" rAng="0" ptsTypes="ffffffffffffA">
                                      <p:cBhvr>
                                        <p:cTn id="6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500"/>
                            </p:stCondLst>
                            <p:childTnLst>
                              <p:par>
                                <p:cTn id="6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 0.06135 C 0.03281 0.05926 0.03715 0.05301 0.04184 0.04885 C 0.04427 0.04676 0.04896 0.04236 0.04896 0.0426 C 0.05816 0.04352 0.06614 0.04537 0.07517 0.04723 C 0.09201 0.04537 0.09218 0.04584 0.10503 0.03449 C 0.10833 0.03172 0.11562 0.02801 0.11562 0.02824 C 0.11684 0.02917 0.11823 0.02986 0.11927 0.03125 C 0.12031 0.03264 0.12066 0.03473 0.1217 0.03611 C 0.1276 0.04306 0.1309 0.04399 0.13836 0.04399 " pathEditMode="relative" rAng="0" ptsTypes="ffffffffA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-17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500"/>
                            </p:stCondLst>
                            <p:childTnLst>
                              <p:par>
                                <p:cTn id="7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 0.14445 C 0.02031 0.13704 0.01649 0.13912 0.02291 0.13658 C 0.02968 0.13102 0.03211 0.13172 0.04027 0.13334 C 0.05017 0.14167 0.04479 0.14005 0.05642 0.13797 C 0.05972 0.13149 0.06527 0.13102 0.07014 0.12686 C 0.07621 0.12824 0.08003 0.1301 0.08628 0.12686 C 0.09236 0.12385 0.09166 0.11806 0.09982 0.11736 C 0.11163 0.11644 0.12378 0.11621 0.13576 0.11574 C 0.13663 0.11412 0.14357 0.10371 0.14444 0.10324 C 0.14652 0.10186 0.1493 0.10209 0.15191 0.10162 C 0.15468 0.10255 0.15781 0.10278 0.16059 0.10463 C 0.1618 0.10556 0.16163 0.1088 0.16302 0.10949 C 0.1651 0.11042 0.16701 0.10787 0.16927 0.10787 " pathEditMode="relative" rAng="0" ptsTypes="ffffffffffffA">
                                      <p:cBhvr>
                                        <p:cTn id="7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-2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6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4077072"/>
            <a:ext cx="8219256" cy="18722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3600" dirty="0" smtClean="0"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Una delle prime Università d'Europa e contese alle limitrofe Padova e Verona il ruolo di città principe.</a:t>
            </a:r>
            <a:endParaRPr lang="it-IT" sz="3600" dirty="0">
              <a:solidFill>
                <a:srgbClr val="FFFF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Avanti o successivo 3">
            <a:hlinkClick r:id="rId3" action="ppaction://hlinksldjump" highlightClick="1"/>
          </p:cNvPr>
          <p:cNvSpPr/>
          <p:nvPr/>
        </p:nvSpPr>
        <p:spPr>
          <a:xfrm>
            <a:off x="8388424" y="6309320"/>
            <a:ext cx="504056" cy="360040"/>
          </a:xfrm>
          <a:prstGeom prst="actionButtonForwardNex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6" name="Connettore 2 5"/>
          <p:cNvCxnSpPr/>
          <p:nvPr/>
        </p:nvCxnSpPr>
        <p:spPr>
          <a:xfrm>
            <a:off x="4572000" y="1916832"/>
            <a:ext cx="0" cy="1944216"/>
          </a:xfrm>
          <a:prstGeom prst="straightConnector1">
            <a:avLst/>
          </a:prstGeom>
          <a:ln w="76200">
            <a:tailEnd type="arrow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3707904" y="404664"/>
            <a:ext cx="180020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1321</a:t>
            </a:r>
            <a:endParaRPr lang="it-IT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SILVIA ZOTTIN, GIULIA GIRARDI, IRENE PONTONI, STEFANIA GIUST.</a:t>
            </a:r>
            <a:endParaRPr lang="it-IT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5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5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8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</TotalTime>
  <Words>463</Words>
  <Application>Microsoft Office PowerPoint</Application>
  <PresentationFormat>Presentazione su schermo (4:3)</PresentationFormat>
  <Paragraphs>100</Paragraphs>
  <Slides>14</Slides>
  <Notes>0</Notes>
  <HiddenSlides>9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Tema di Office</vt:lpstr>
      <vt:lpstr>TREVISO</vt:lpstr>
      <vt:lpstr>Toponimo</vt:lpstr>
      <vt:lpstr>Evoluzione di Treviso</vt:lpstr>
      <vt:lpstr>Cronologia</vt:lpstr>
      <vt:lpstr>XVI a.C.</vt:lpstr>
      <vt:lpstr>220-476 a.C.</vt:lpstr>
      <vt:lpstr>Età comunale</vt:lpstr>
      <vt:lpstr>Sviluppo …</vt:lpstr>
      <vt:lpstr>Diapositiva 9</vt:lpstr>
      <vt:lpstr>XIII secolo</vt:lpstr>
      <vt:lpstr>SeReNiSsImA</vt:lpstr>
      <vt:lpstr>Diapositiva 12</vt:lpstr>
      <vt:lpstr>Diapositiva 13</vt:lpstr>
      <vt:lpstr>FINE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STORIA  di TREVISO</dc:title>
  <dc:creator>STUDENTI</dc:creator>
  <cp:lastModifiedBy>STUDENTI</cp:lastModifiedBy>
  <cp:revision>103</cp:revision>
  <dcterms:created xsi:type="dcterms:W3CDTF">2012-03-19T10:14:23Z</dcterms:created>
  <dcterms:modified xsi:type="dcterms:W3CDTF">2012-04-20T08:13:20Z</dcterms:modified>
</cp:coreProperties>
</file>